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</p:sldIdLst>
  <p:sldSz cy="5143500" cx="9144000"/>
  <p:notesSz cx="6858000" cy="9144000"/>
  <p:embeddedFontLst>
    <p:embeddedFont>
      <p:font typeface="Lexend"/>
      <p:regular r:id="rId59"/>
      <p:bold r:id="rId6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font" Target="fonts/Lexend-bold.fntdata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font" Target="fonts/Lexend-regular.fntdata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85b8cbdbcd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85b8cbdbc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85b8cbdbcd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85b8cbdbc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85b8cbdbc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85b8cbdbc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85b8cbdbc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85b8cbdbc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85b8cbdbc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85b8cbdbc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85b8cbdbcd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85b8cbdbcd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85b8cbdbc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85b8cbdbc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85b8cbdbc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85b8cbdbc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5b8cbdbcd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5b8cbdbcd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85b8cbdbcd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85b8cbdbcd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5b8cbdbc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85b8cbdbc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85b8cbdbcd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85b8cbdbcd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85b8cbdbcd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85b8cbdbcd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85b8cbdbcd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85b8cbdbcd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85b8cbdbcd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85b8cbdbcd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85b8cbdbcd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85b8cbdbcd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85b8cbdbcd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85b8cbdbcd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85b8cbdbcd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85b8cbdbcd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85b8cbdbcd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85b8cbdbcd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85b8cbdbcd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85b8cbdbcd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85b8cbdbcd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85b8cbdbcd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85b8cbdbc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85b8cbdbc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85b8cbdbcd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85b8cbdbcd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85b8cbdbcd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85b8cbdbcd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85b8cbdbcd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85b8cbdbcd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85b8cbdbcd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85b8cbdbcd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85b8cbdbcd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85b8cbdbcd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85b8cbdbcd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85b8cbdbcd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85b8cbdbcd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85b8cbdbcd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85b8cbdbcd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85b8cbdbcd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85b8cbdbcd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285b8cbdbcd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85b8cbdbcd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85b8cbdbcd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5b8cbdbc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5b8cbdbc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85b8cbdbcd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285b8cbdbcd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85b8cbdbcd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285b8cbdbcd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85b8cbdbcd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285b8cbdbcd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85b8cbdbcd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285b8cbdbcd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85b8cbdbcd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85b8cbdbcd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85b8cbdbcd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85b8cbdbcd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85b8cbdbcd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285b8cbdbcd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85b8cbdbcd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285b8cbdbcd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85b8cbdbcd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285b8cbdbcd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85b8cbdbcd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285b8cbdbcd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5b8cbdbc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5b8cbdbc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85b8cbdbcd_0_2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285b8cbdbcd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285b8cbdbcd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285b8cbdbcd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85b8cbdbcd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285b8cbdbcd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285b8cbdbcd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285b8cbdbcd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5b8cbdbc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85b8cbdbc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85b8cbdbc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85b8cbdbc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5b8cbdbc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5b8cbdbc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85b8cbdbcd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85b8cbdbcd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3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4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40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Variables, Expressions, Equations </a:t>
            </a:r>
            <a:endParaRPr sz="3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Pre Algebra</a:t>
            </a:r>
            <a:endParaRPr sz="3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Word Game: Taboo</a:t>
            </a:r>
            <a:endParaRPr sz="37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056450"/>
            <a:ext cx="8520600" cy="28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Directions: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Use clues to get your partner or teammates to guess the word at the top of the slide WITHOUT using any of the red words below.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When your team guesses correctly, sit down.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If your clue-giver uses a ‘taboo’ clue, then your team sits down.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Multiplicative Inverse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Reciprocal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Invert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Reverse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Divide by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Flip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(1/</a:t>
            </a: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x ) x = 1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Signed Numbers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Positive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Negative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Plus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Minus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Non-negative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±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Fraction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Part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Division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Numerator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Denominator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Quotient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a/b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Decimal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Point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Fractional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Decimal point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Non-integer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Fraction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0.3…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1.75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-3.1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12.3%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Place Value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Position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Digits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Decimal place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Order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Location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10</a:t>
            </a:r>
            <a:r>
              <a:rPr baseline="30000"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endParaRPr baseline="30000"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Value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Worth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Number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Amount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Quantity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Valuation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12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-8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π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Place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Position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ones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tens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tenths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spot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1st 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2nd 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Order matters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Decimal point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Zero Pair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Cancel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Nullify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Eliminate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Offset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Neutralize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 + (-2) 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-0.5 + 0.5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52" name="Google Shape;152;p29"/>
          <p:cNvPicPr preferRelativeResize="0"/>
          <p:nvPr/>
        </p:nvPicPr>
        <p:blipFill rotWithShape="1">
          <a:blip r:embed="rId3">
            <a:alphaModFix/>
          </a:blip>
          <a:srcRect b="0" l="0" r="65511" t="0"/>
          <a:stretch/>
        </p:blipFill>
        <p:spPr>
          <a:xfrm>
            <a:off x="6548450" y="1352800"/>
            <a:ext cx="1006774" cy="243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Numerical Expression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Mathematical phrase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Number sentence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Arithmetic expression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Numeric formula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Algebraic statement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-2 +3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Simplify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Reduce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Streamline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Condense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Make easier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Clarify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2x + 1 + x - 5</a:t>
            </a:r>
            <a:b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3x - 4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Operation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228600" lvl="0" marL="457200" rtl="0" algn="ctr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Lexend"/>
              <a:buNone/>
            </a:pPr>
            <a: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Plus</a:t>
            </a:r>
            <a:endParaRPr sz="24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  <a:p>
            <a:pPr indent="-2286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Lexend"/>
              <a:buNone/>
            </a:pPr>
            <a: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Subtract</a:t>
            </a:r>
            <a:endParaRPr sz="24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  <a:p>
            <a:pPr indent="-2286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Lexend"/>
              <a:buNone/>
            </a:pPr>
            <a: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Multiply</a:t>
            </a:r>
            <a:endParaRPr sz="24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  <a:p>
            <a:pPr indent="-2286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Lexend"/>
              <a:buNone/>
            </a:pPr>
            <a: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Divide</a:t>
            </a:r>
            <a:endParaRPr sz="24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  <a:p>
            <a:pPr indent="-2286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Lexend"/>
              <a:buNone/>
            </a:pPr>
            <a: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Calculate</a:t>
            </a:r>
            <a:b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</a:br>
            <a: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2+3=5, </a:t>
            </a:r>
            <a:endParaRPr sz="24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  <a:p>
            <a:pPr indent="-2286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Lexend"/>
              <a:buNone/>
            </a:pPr>
            <a: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8−4=4, </a:t>
            </a:r>
            <a:endParaRPr sz="24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  <a:p>
            <a:pPr indent="-2286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Lexend"/>
              <a:buNone/>
            </a:pPr>
            <a: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6×2=12, </a:t>
            </a:r>
            <a:endParaRPr sz="24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  <a:p>
            <a:pPr indent="-2286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Lexend"/>
              <a:buNone/>
            </a:pPr>
            <a:r>
              <a:rPr lang="en" sz="24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9/3=3</a:t>
            </a:r>
            <a:endParaRPr sz="2400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Evaluate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70" name="Google Shape;170;p32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Calculate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Solve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Determine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Find the value of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Assess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2x + 1  when x = 4</a:t>
            </a:r>
            <a:b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2(4) + 1</a:t>
            </a:r>
            <a:b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9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Equivalent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>
            <a:off x="2962925" y="12286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Equal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Same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Identical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Comparable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Alike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4 ≡ 2</a:t>
            </a:r>
            <a:r>
              <a:rPr baseline="30000"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</a:t>
            </a:r>
            <a:endParaRPr baseline="30000"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4x ≡ -x + 5x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Equal to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82" name="Google Shape;182;p34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Same as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Identical to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Equivalent to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Matches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Equals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=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Algebraic Expressions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88" name="Google Shape;188;p35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Algebraic phrases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Mathematical statements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Algebraic equations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Symbolic expressions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Variable expressions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2x+3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</a:t>
            </a:r>
            <a:r>
              <a:rPr baseline="30000"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</a:t>
            </a: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+b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Distributive Property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4" name="Google Shape;194;p36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Distribute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Share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Spread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Disperse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Allocate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</a:t>
            </a: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 (b + c) = ab + ac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2(3+4)=2⋅3+2⋅4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Equation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0" name="Google Shape;200;p37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Mathematical equation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Algebraic equation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Equal sign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Mathematical statement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Equation symbol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ax+b=c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2x+3=7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Unknown Number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6" name="Google Shape;206;p38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Variable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Mystery number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Unspecified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X (as a placeholder)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Undefined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 + x = 10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Generalized Number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2" name="Google Shape;212;p39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Variable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For all numbers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Symbolic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Non-specific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Arbitrary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y</a:t>
            </a: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 = 3x + 5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2x</a:t>
            </a:r>
            <a:r>
              <a:rPr baseline="30000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3</a:t>
            </a:r>
            <a:endParaRPr baseline="30000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Solution 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8" name="Google Shape;218;p40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Answer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Result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Resolution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Outcome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Explanation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x = -2, 2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Solution Set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24" name="Google Shape;224;p41"/>
          <p:cNvSpPr txBox="1"/>
          <p:nvPr>
            <p:ph idx="1" type="body"/>
          </p:nvPr>
        </p:nvSpPr>
        <p:spPr>
          <a:xfrm>
            <a:off x="2962925" y="12286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Set of solutions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Result set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Solution list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Outcome collection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{x∣x=3}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Comparison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Bigger than</a:t>
            </a:r>
            <a:endParaRPr sz="1500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Smaller than</a:t>
            </a:r>
            <a:endParaRPr sz="1500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Greater</a:t>
            </a:r>
            <a:endParaRPr sz="1500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Less than</a:t>
            </a:r>
            <a:endParaRPr sz="1500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Compare</a:t>
            </a:r>
            <a:br>
              <a:rPr lang="en" sz="15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lang="en" sz="15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5&gt;3</a:t>
            </a:r>
            <a:endParaRPr sz="1500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4&lt;7</a:t>
            </a:r>
            <a:br>
              <a:rPr lang="en" sz="15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lang="en" sz="15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6≥6</a:t>
            </a:r>
            <a:endParaRPr sz="15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9≤10</a:t>
            </a:r>
            <a:endParaRPr sz="15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>
                <a:solidFill>
                  <a:srgbClr val="980000"/>
                </a:solidFill>
                <a:highlight>
                  <a:srgbClr val="F7F7F8"/>
                </a:highlight>
                <a:latin typeface="Lexend"/>
                <a:ea typeface="Lexend"/>
                <a:cs typeface="Lexend"/>
                <a:sym typeface="Lexend"/>
              </a:rPr>
              <a:t>10 = 5+5</a:t>
            </a:r>
            <a:endParaRPr sz="1500">
              <a:solidFill>
                <a:srgbClr val="980000"/>
              </a:solidFill>
              <a:highlight>
                <a:srgbClr val="F7F7F8"/>
              </a:highlight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Empty Solution Set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30" name="Google Shape;230;p42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 solutions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Null solution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Void set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 answers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Blank set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"{ }"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"∅"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Addition Property of Equality 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36" name="Google Shape;236;p43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Adding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Sum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Equal addition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Balancing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Equalizing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 </a:t>
            </a:r>
            <a:r>
              <a:rPr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⇒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 </a:t>
            </a:r>
            <a:r>
              <a:rPr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 </a:t>
            </a:r>
            <a:r>
              <a:rPr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i="1" sz="2450">
              <a:solidFill>
                <a:srgbClr val="980000"/>
              </a:solidFill>
              <a:highlight>
                <a:srgbClr val="F7F7F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22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2x = 3 ⇒ 2x + 5 = 3 + 5</a:t>
            </a:r>
            <a:endParaRPr i="1" sz="2200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Subtraction Property of Equality 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42" name="Google Shape;242;p44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Subtracting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Difference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Equal subtraction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Removing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Minus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 </a:t>
            </a:r>
            <a:r>
              <a:rPr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⇒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" sz="1450">
                <a:solidFill>
                  <a:srgbClr val="374151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−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 </a:t>
            </a:r>
            <a:r>
              <a:rPr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 </a:t>
            </a:r>
            <a:r>
              <a:rPr lang="en" sz="1450">
                <a:solidFill>
                  <a:srgbClr val="374151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− </a:t>
            </a:r>
            <a:r>
              <a:rPr i="1" lang="en" sz="2450">
                <a:solidFill>
                  <a:srgbClr val="980000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i="1" sz="2450">
              <a:solidFill>
                <a:srgbClr val="980000"/>
              </a:solidFill>
              <a:highlight>
                <a:srgbClr val="F7F7F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2x = 3 ⇒ 2x </a:t>
            </a:r>
            <a:r>
              <a:rPr lang="en" sz="1450">
                <a:solidFill>
                  <a:srgbClr val="374151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− </a:t>
            </a:r>
            <a:r>
              <a:rPr i="1" lang="en" sz="22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5 = 3 </a:t>
            </a:r>
            <a:r>
              <a:rPr lang="en" sz="1450">
                <a:solidFill>
                  <a:srgbClr val="374151"/>
                </a:solidFill>
                <a:highlight>
                  <a:srgbClr val="F7F7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− </a:t>
            </a:r>
            <a:r>
              <a:rPr i="1" lang="en" sz="2200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5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Multiplication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 Property of Equality 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48" name="Google Shape;248;p45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Multiplying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Product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Equal multiplication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Scaling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Times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</a:t>
            </a: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 = b ⇒ a⋅c = b⋅c</a:t>
            </a:r>
            <a:b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4 = 7</a:t>
            </a: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x </a:t>
            </a: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⇒ 4⋅2 = 7</a:t>
            </a: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x </a:t>
            </a: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⋅2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Division Property of Equality 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54" name="Google Shape;254;p46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Dividing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Quotient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Equal division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Splitting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Over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</a:t>
            </a: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 = b ⇒ a÷c = b÷c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10 = x </a:t>
            </a: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⇒10 ÷ (½) = x ÷(½) 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Algebra Tiles 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60" name="Google Shape;260;p47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Green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Yellow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Visual aids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Squares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Rectangles 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261" name="Google Shape;261;p47"/>
          <p:cNvPicPr preferRelativeResize="0"/>
          <p:nvPr/>
        </p:nvPicPr>
        <p:blipFill rotWithShape="1">
          <a:blip r:embed="rId3">
            <a:alphaModFix/>
          </a:blip>
          <a:srcRect b="0" l="87505" r="0" t="0"/>
          <a:stretch/>
        </p:blipFill>
        <p:spPr>
          <a:xfrm>
            <a:off x="8118825" y="3441775"/>
            <a:ext cx="440475" cy="14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47"/>
          <p:cNvPicPr preferRelativeResize="0"/>
          <p:nvPr/>
        </p:nvPicPr>
        <p:blipFill rotWithShape="1">
          <a:blip r:embed="rId3">
            <a:alphaModFix/>
          </a:blip>
          <a:srcRect b="0" l="0" r="49914" t="0"/>
          <a:stretch/>
        </p:blipFill>
        <p:spPr>
          <a:xfrm>
            <a:off x="311700" y="224725"/>
            <a:ext cx="1765650" cy="14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47"/>
          <p:cNvPicPr preferRelativeResize="0"/>
          <p:nvPr/>
        </p:nvPicPr>
        <p:blipFill rotWithShape="1">
          <a:blip r:embed="rId3">
            <a:alphaModFix/>
          </a:blip>
          <a:srcRect b="0" l="69674" r="11074" t="0"/>
          <a:stretch/>
        </p:blipFill>
        <p:spPr>
          <a:xfrm>
            <a:off x="8118825" y="284250"/>
            <a:ext cx="678650" cy="14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47"/>
          <p:cNvPicPr preferRelativeResize="0"/>
          <p:nvPr/>
        </p:nvPicPr>
        <p:blipFill rotWithShape="1">
          <a:blip r:embed="rId3">
            <a:alphaModFix/>
          </a:blip>
          <a:srcRect b="0" l="50492" r="30256" t="0"/>
          <a:stretch/>
        </p:blipFill>
        <p:spPr>
          <a:xfrm>
            <a:off x="570275" y="3377500"/>
            <a:ext cx="678650" cy="141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Function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70" name="Google Shape;270;p48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Mathematical function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Relation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Mathematics of change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Sets of objects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Correspondence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“For all numbers”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76" name="Google Shape;276;p49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Variable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Universal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All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Every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Each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For any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0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Coordinate points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82" name="Google Shape;282;p50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Ordered pairs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Cartesian coordinates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Points on a grid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Location pairs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(x, y) pairs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Rate of change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88" name="Google Shape;288;p51"/>
          <p:cNvSpPr txBox="1"/>
          <p:nvPr>
            <p:ph idx="1" type="body"/>
          </p:nvPr>
        </p:nvSpPr>
        <p:spPr>
          <a:xfrm>
            <a:off x="2962925" y="12286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Slope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Gradient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Steepness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Rate of variation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Derivative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Relation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Connection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Association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Link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Correlation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Correspondence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3=3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5≠7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~4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3.14≈22/7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x-axis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94" name="Google Shape;294;p52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Horizontal 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Abscissa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Width 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Side-to-side 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Independent 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y-axis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00" name="Google Shape;300;p53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Vertical 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Ordinate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Height 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Up-and-down 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Dependent 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origin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06" name="Google Shape;306;p54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Starting point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Center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Point of reference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Intersection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Initial position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Coordinate plane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2" name="Google Shape;312;p55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Cartesian plane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Graphing plane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Grid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Graph paper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Two-dimensional space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Maximum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8" name="Google Shape;318;p56"/>
          <p:cNvSpPr txBox="1"/>
          <p:nvPr>
            <p:ph idx="1" type="body"/>
          </p:nvPr>
        </p:nvSpPr>
        <p:spPr>
          <a:xfrm>
            <a:off x="2962925" y="12286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Highest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Peak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Top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Maximum value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Apex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Change in direction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19" name="Google Shape;319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2425" y="1170125"/>
            <a:ext cx="219075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Minimum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25" name="Google Shape;325;p57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Lowest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Bottom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Minimum value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Nadir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Minimum point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Valley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Trench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26" name="Google Shape;326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2425" y="1170125"/>
            <a:ext cx="2143125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y-intercept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32" name="Google Shape;332;p58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Vertical intercept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Initial value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Starting point on the y-axis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y-coordinate at x=0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Intersection with the y-axis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x-intercept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38" name="Google Shape;338;p59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Horizontal intercept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Root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Zero point on the x-axis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x-coordinate at y=0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Intersection with the x-axis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Increasing 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44" name="Google Shape;344;p60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Rising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Growing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Ascending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Getting larger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Upward trend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Decreasing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50" name="Google Shape;350;p61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Falling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Declining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Descending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Getting smaller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Downward trend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Integer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Whole number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Natural number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Fraction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Decimal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Rational number</a:t>
            </a:r>
            <a:b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−2,−1,0,1,2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ℤ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Increasing at and increasing rate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56" name="Google Shape;356;p62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Accelerating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Speeding up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Rapidly increasing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Faster growth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Steeper slope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Increasing at a decreasing rate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62" name="Google Shape;362;p63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Slowing down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Gradually increasing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Less rapidly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Shallower slope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Diminishing rate of increase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Constant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68" name="Google Shape;368;p64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Unchanging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Steady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Consistent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Same rate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Stable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Undefined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74" name="Google Shape;374;p65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 definition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Not determined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Ambiguous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 value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Not specified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Rational Number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Fraction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Decimal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Ratio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Quotient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Division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ℚ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½, -¾, 0.25, 7/3 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Additive Inverse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Opposite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Negation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Reversed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Add to zero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Complement</a:t>
            </a:r>
            <a:b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-</a:t>
            </a: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p + p = 0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Additive Identity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Zero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Neutral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Nothing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Empty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Null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9=9+0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Multiplicative Identity</a:t>
            </a:r>
            <a:endParaRPr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2962925" y="1152475"/>
            <a:ext cx="295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One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Identity element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Unit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Neutral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Unchanged</a:t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980000"/>
                </a:solidFill>
                <a:latin typeface="Lexend"/>
                <a:ea typeface="Lexend"/>
                <a:cs typeface="Lexend"/>
                <a:sym typeface="Lexend"/>
              </a:rPr>
              <a:t>1·m= m</a:t>
            </a:r>
            <a:endParaRPr i="1"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8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